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image15.jpg" ContentType="image/jpg"/>
  <Override PartName="/ppt/media/image16.jpg" ContentType="image/jpg"/>
  <Override PartName="/ppt/media/image17.jpg" ContentType="image/jpg"/>
  <Override PartName="/ppt/notesSlides/notesSlide2.xml" ContentType="application/vnd.openxmlformats-officedocument.presentationml.notesSlide+xml"/>
  <Override PartName="/ppt/media/image18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6" r:id="rId9"/>
    <p:sldId id="263" r:id="rId10"/>
    <p:sldId id="267" r:id="rId11"/>
    <p:sldId id="264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0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21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B186C7-B7E1-4B5F-A2E5-A322435E5D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A7EC19-AE7D-47C0-8ED4-71697E63D1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6,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2B58A-9018-4F05-A233-6292FBF0FB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ECBC2B-BCCD-4C58-8CE3-5F557D17C3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20CA2-D25C-42FA-9B00-64D9EB57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647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March 6, 2022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E16A-A222-42A9-976C-D8FD6DE43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382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820EB-A727-4F0D-88F9-FC4139A90BC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6,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66083-5A1A-4A11-87EE-BC34304914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7E16A-A222-42A9-976C-D8FD6DE43A28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E30B6-B665-4731-BD74-8837D3F3085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March 6,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C860E-FE19-4286-94E6-D56D0A477B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87E16A-A222-42A9-976C-D8FD6DE43A2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807A-3102-4A87-B64E-65666A236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73C624-E285-461E-800F-B8ADB20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EF6D0-5A76-44B4-8AF2-74D48A550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8C39-234F-42E1-A057-77D2D9A99209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76F6-2403-415D-89C9-AB251427B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DA8E97-8198-4CE0-B0CD-E003D1EA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85067-EC17-4100-BB55-6AD1B1A3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81ED1A-EB08-420F-B1B9-706418157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96872-7B7D-44FA-A9A1-C91A4C341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B3C3-52DC-4998-B78A-1F5CEEC31344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CBB26-D48D-489F-A80F-3ACC85247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EBCAD-9FD5-4E7F-84C1-A26092240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0BFD2-68EA-4E49-B44F-AEFDE6BB2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8D6CF-9D33-4599-AE20-1913150C6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56C0-63D9-4489-99F1-5067179A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9766-E344-4320-9539-BF8F62EE76DA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5076A-B342-4872-9898-25E91CFC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E59A07-11B0-4293-B368-895BF2F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31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E8EC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1629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00FD7-6D08-45CC-8622-A1DBCBB771F1}" type="datetime1">
              <a:rPr lang="en-US" smtClean="0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1629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7D771-706E-4528-B244-34E2CCCC6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60B60-9379-4D00-BF82-EC46FEEF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82820-7131-4AA7-B03D-083C905D7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E5A2-5EBA-45C0-8462-8A8A5EEF2AFF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4002B-7A1E-4498-9F26-963C61AA5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B14CD-501A-460E-BDE7-FE311CC3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F5613-BE0D-4938-96F9-A82D3235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3237-812E-40E6-B21C-6B3E5C2D6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C0D50-8299-4D12-9DCD-75460205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7142C-4231-4930-890C-FBC993AE08A9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DDBC-8137-4486-8284-8642221E4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E36FA-0235-45CC-97A0-9A5D4B42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0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04640-AF66-4A31-8EC7-492C041C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0DD81-027E-487C-BC8A-815BA348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049967-46F5-4370-AB01-6541716D1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9D8D5-20C2-4F79-9E44-13962B18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26DFA-9C47-4896-9C77-B5AED0CF2E38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CF928E-145C-4619-AB78-E91AC074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C38CDC-40C7-48FC-A1FE-AA87E1A4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A1A59-2ECC-4748-939F-90A415046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34435-72C5-40D9-A8BC-EB222A34B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3B44E-3020-4B98-B7D0-CDA65AE6F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0D473-09B6-4A0A-94F8-879DF42DF3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241D57-F9A2-4A28-82C4-42BE132AF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8A02AA-6174-4A35-97CA-3EC35FA68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868C-CFBF-46E3-9380-7F7E61B6D7D4}" type="datetime1">
              <a:rPr lang="en-US" smtClean="0"/>
              <a:t>5/2/22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3793A-BB79-44BA-87F7-A9773F593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6881E6-4961-4AA6-ABF9-505C1C4F4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13EF-BB8A-4EE6-9505-4460713EF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BA5E0-55DF-4B61-BB01-2812E383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9E5F2-3A08-43C4-8ADD-E54042594712}" type="datetime1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A73CA0-AC57-480A-8057-2B4B824DD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EC30E-32F1-46F7-AC63-51F9177D9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0FCCD-77EA-48AE-A6B4-473F87E53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FBDD2-A349-4217-B6DE-0B5662A0E090}" type="datetime1">
              <a:rPr lang="en-US" smtClean="0"/>
              <a:t>5/2/22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A30DD6-DF26-4FEC-AFA1-28E041D18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599A7F-D470-4DD6-AFD8-3BE92C13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4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EA19F-6041-4E49-85E8-49479E0F5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DD53C-16B7-4560-9B84-D50C167BC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7C09B-35E1-4EE2-837F-B55C13D6F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F128C-3161-47BC-A47F-6F0B9F4F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3976-39AF-4FC3-8F3B-4B156EEE0EBD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D7442-BE1E-4D2B-82D1-14F1AB4A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00303D-7151-40A6-9A01-5554F9A6E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8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024F0-67C7-4E24-9300-46A74F88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1FF0A-E55A-461A-BEE4-D0431CB10D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4061D2-55D9-4F2B-90AB-15E7DFCE6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65F714-2A14-4FEA-B3EA-53AB46113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9B8B-15EA-45AD-8FDB-FAB12E3E8552}" type="datetime1">
              <a:rPr lang="en-US" smtClean="0"/>
              <a:t>5/2/22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871BDF-3527-4230-A655-658975AC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9D358-E877-4D29-9434-BE081B0C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0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B6DD5F-4F94-4D27-AE83-D6C1782E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347AC9-D60B-444B-ADD8-4FD104F745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78FC-2A6C-4E72-B7E4-2C2DAC098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A2E1A-D628-4640-8C92-9610329DE076}" type="datetime1">
              <a:rPr lang="en-US" smtClean="0"/>
              <a:t>5/2/22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8611D-CE47-4C96-9649-1D6AEF0150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A3DC7-7BFA-451B-A854-47B4A1D4F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BB89-4A5E-4BBF-8B6E-2A0627FE3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68499" y="407271"/>
            <a:ext cx="8255000" cy="72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E8EC0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2254" y="1551686"/>
            <a:ext cx="11267490" cy="475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1629A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9AFB-8135-4384-8BEE-208E914D3C0D}" type="datetime1">
              <a:rPr lang="en-US" smtClean="0"/>
              <a:t>5/2/22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27993" y="6311804"/>
            <a:ext cx="220345" cy="33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1629A0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7DCB44D6-31F1-4C5E-B09E-2B1CD03C6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90C0E7-B168-4B5A-82D1-F6FD252D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r>
              <a:rPr lang="en-US" dirty="0"/>
              <a:t>March 6, 2022</a:t>
            </a:r>
          </a:p>
        </p:txBody>
      </p:sp>
    </p:spTree>
    <p:extLst>
      <p:ext uri="{BB962C8B-B14F-4D97-AF65-F5344CB8AC3E}">
        <p14:creationId xmlns:p14="http://schemas.microsoft.com/office/powerpoint/2010/main" val="1613255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26008D5-4DE9-4367-BA29-5A39857CB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37596C-689D-49A2-A77C-D13A079E6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E1A3957-E434-4D20-B670-98D0A01E812B}"/>
              </a:ext>
            </a:extLst>
          </p:cNvPr>
          <p:cNvSpPr/>
          <p:nvPr/>
        </p:nvSpPr>
        <p:spPr>
          <a:xfrm>
            <a:off x="4028661" y="3750365"/>
            <a:ext cx="861391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3A0A3-80D9-4848-B109-30F222941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922" y="3616240"/>
            <a:ext cx="1163891" cy="43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4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284797" y="4029265"/>
            <a:ext cx="11445875" cy="2487930"/>
          </a:xfrm>
          <a:custGeom>
            <a:avLst/>
            <a:gdLst/>
            <a:ahLst/>
            <a:cxnLst/>
            <a:rect l="l" t="t" r="r" b="b"/>
            <a:pathLst>
              <a:path w="11445875" h="2487929">
                <a:moveTo>
                  <a:pt x="0" y="2487549"/>
                </a:moveTo>
                <a:lnTo>
                  <a:pt x="11445621" y="2487549"/>
                </a:lnTo>
                <a:lnTo>
                  <a:pt x="11445621" y="0"/>
                </a:lnTo>
                <a:lnTo>
                  <a:pt x="0" y="0"/>
                </a:lnTo>
                <a:lnTo>
                  <a:pt x="0" y="2487549"/>
                </a:lnTo>
                <a:close/>
              </a:path>
            </a:pathLst>
          </a:custGeom>
          <a:ln w="9525">
            <a:solidFill>
              <a:srgbClr val="162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505" rIns="0" bIns="0" rtlCol="0">
            <a:spAutoFit/>
          </a:bodyPr>
          <a:lstStyle/>
          <a:p>
            <a:pPr marL="1463675">
              <a:lnSpc>
                <a:spcPct val="100000"/>
              </a:lnSpc>
            </a:pPr>
            <a:r>
              <a:rPr sz="2000" spc="-20" dirty="0">
                <a:solidFill>
                  <a:srgbClr val="1629A0"/>
                </a:solidFill>
              </a:rPr>
              <a:t>C</a:t>
            </a:r>
            <a:r>
              <a:rPr sz="2000" spc="-5" dirty="0">
                <a:solidFill>
                  <a:srgbClr val="1629A0"/>
                </a:solidFill>
              </a:rPr>
              <a:t>OMPU</a:t>
            </a:r>
            <a:r>
              <a:rPr sz="2000" spc="5" dirty="0">
                <a:solidFill>
                  <a:srgbClr val="1629A0"/>
                </a:solidFill>
              </a:rPr>
              <a:t>T</a:t>
            </a:r>
            <a:r>
              <a:rPr sz="2000" dirty="0">
                <a:solidFill>
                  <a:srgbClr val="1629A0"/>
                </a:solidFill>
              </a:rPr>
              <a:t>ER</a:t>
            </a:r>
            <a:r>
              <a:rPr sz="2000" spc="-40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AIDED</a:t>
            </a:r>
            <a:r>
              <a:rPr sz="2000" spc="-10" dirty="0">
                <a:solidFill>
                  <a:srgbClr val="1629A0"/>
                </a:solidFill>
              </a:rPr>
              <a:t> </a:t>
            </a:r>
            <a:r>
              <a:rPr sz="2000" spc="-105" dirty="0">
                <a:solidFill>
                  <a:srgbClr val="1629A0"/>
                </a:solidFill>
              </a:rPr>
              <a:t>F</a:t>
            </a:r>
            <a:r>
              <a:rPr sz="2000" spc="-30" dirty="0">
                <a:solidFill>
                  <a:srgbClr val="1629A0"/>
                </a:solidFill>
              </a:rPr>
              <a:t>A</a:t>
            </a:r>
            <a:r>
              <a:rPr sz="2000" spc="-5" dirty="0">
                <a:solidFill>
                  <a:srgbClr val="1629A0"/>
                </a:solidFill>
              </a:rPr>
              <a:t>CIL</a:t>
            </a:r>
            <a:r>
              <a:rPr sz="2000" spc="10" dirty="0">
                <a:solidFill>
                  <a:srgbClr val="1629A0"/>
                </a:solidFill>
              </a:rPr>
              <a:t>I</a:t>
            </a:r>
            <a:r>
              <a:rPr sz="2000" spc="-5" dirty="0">
                <a:solidFill>
                  <a:srgbClr val="1629A0"/>
                </a:solidFill>
              </a:rPr>
              <a:t>T</a:t>
            </a:r>
            <a:r>
              <a:rPr sz="2000" dirty="0">
                <a:solidFill>
                  <a:srgbClr val="1629A0"/>
                </a:solidFill>
              </a:rPr>
              <a:t>Y</a:t>
            </a:r>
            <a:r>
              <a:rPr sz="2000" spc="-25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MAN</a:t>
            </a:r>
            <a:r>
              <a:rPr sz="2000" spc="-30" dirty="0">
                <a:solidFill>
                  <a:srgbClr val="1629A0"/>
                </a:solidFill>
              </a:rPr>
              <a:t>A</a:t>
            </a:r>
            <a:r>
              <a:rPr sz="2000" spc="-5" dirty="0">
                <a:solidFill>
                  <a:srgbClr val="1629A0"/>
                </a:solidFill>
              </a:rPr>
              <a:t>G</a:t>
            </a:r>
            <a:r>
              <a:rPr sz="2000" spc="-10" dirty="0">
                <a:solidFill>
                  <a:srgbClr val="1629A0"/>
                </a:solidFill>
              </a:rPr>
              <a:t>E</a:t>
            </a:r>
            <a:r>
              <a:rPr sz="2000" dirty="0">
                <a:solidFill>
                  <a:srgbClr val="1629A0"/>
                </a:solidFill>
              </a:rPr>
              <a:t>ME</a:t>
            </a:r>
            <a:r>
              <a:rPr sz="2000" spc="-5" dirty="0">
                <a:solidFill>
                  <a:srgbClr val="1629A0"/>
                </a:solidFill>
              </a:rPr>
              <a:t>N</a:t>
            </a:r>
            <a:r>
              <a:rPr sz="2000" dirty="0">
                <a:solidFill>
                  <a:srgbClr val="1629A0"/>
                </a:solidFill>
              </a:rPr>
              <a:t>T</a:t>
            </a:r>
            <a:r>
              <a:rPr sz="2000" spc="-20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(C</a:t>
            </a:r>
            <a:r>
              <a:rPr sz="2000" spc="-10" dirty="0">
                <a:solidFill>
                  <a:srgbClr val="1629A0"/>
                </a:solidFill>
              </a:rPr>
              <a:t>A</a:t>
            </a:r>
            <a:r>
              <a:rPr sz="2000" dirty="0">
                <a:solidFill>
                  <a:srgbClr val="1629A0"/>
                </a:solidFill>
              </a:rPr>
              <a:t>FM) </a:t>
            </a:r>
            <a:r>
              <a:rPr sz="2000" spc="-45" dirty="0">
                <a:solidFill>
                  <a:srgbClr val="1629A0"/>
                </a:solidFill>
              </a:rPr>
              <a:t>S</a:t>
            </a:r>
            <a:r>
              <a:rPr sz="2000" spc="-25" dirty="0">
                <a:solidFill>
                  <a:srgbClr val="1629A0"/>
                </a:solidFill>
              </a:rPr>
              <a:t>YS</a:t>
            </a:r>
            <a:r>
              <a:rPr sz="2000" spc="-5" dirty="0">
                <a:solidFill>
                  <a:srgbClr val="1629A0"/>
                </a:solidFill>
              </a:rPr>
              <a:t>TEM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376427" y="9144"/>
            <a:ext cx="2019046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44328" y="345947"/>
            <a:ext cx="1481327" cy="5425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9559" y="1170432"/>
            <a:ext cx="11436096" cy="26456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797" y="1165605"/>
            <a:ext cx="11445875" cy="2655570"/>
          </a:xfrm>
          <a:custGeom>
            <a:avLst/>
            <a:gdLst/>
            <a:ahLst/>
            <a:cxnLst/>
            <a:rect l="l" t="t" r="r" b="b"/>
            <a:pathLst>
              <a:path w="11445875" h="2655570">
                <a:moveTo>
                  <a:pt x="0" y="2655189"/>
                </a:moveTo>
                <a:lnTo>
                  <a:pt x="11445621" y="2655189"/>
                </a:lnTo>
                <a:lnTo>
                  <a:pt x="11445621" y="0"/>
                </a:lnTo>
                <a:lnTo>
                  <a:pt x="0" y="0"/>
                </a:lnTo>
                <a:lnTo>
                  <a:pt x="0" y="2655189"/>
                </a:lnTo>
                <a:close/>
              </a:path>
            </a:pathLst>
          </a:custGeom>
          <a:ln w="9525">
            <a:solidFill>
              <a:srgbClr val="162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698735" y="888491"/>
            <a:ext cx="2026920" cy="29276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693909" y="883666"/>
            <a:ext cx="2036445" cy="2937510"/>
          </a:xfrm>
          <a:custGeom>
            <a:avLst/>
            <a:gdLst/>
            <a:ahLst/>
            <a:cxnLst/>
            <a:rect l="l" t="t" r="r" b="b"/>
            <a:pathLst>
              <a:path w="2036445" h="2937510">
                <a:moveTo>
                  <a:pt x="0" y="2937129"/>
                </a:moveTo>
                <a:lnTo>
                  <a:pt x="2036445" y="2937129"/>
                </a:lnTo>
                <a:lnTo>
                  <a:pt x="2036445" y="0"/>
                </a:lnTo>
                <a:lnTo>
                  <a:pt x="0" y="0"/>
                </a:lnTo>
                <a:lnTo>
                  <a:pt x="0" y="2937129"/>
                </a:lnTo>
                <a:close/>
              </a:path>
            </a:pathLst>
          </a:custGeom>
          <a:ln w="9525">
            <a:solidFill>
              <a:srgbClr val="162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59" y="4034028"/>
            <a:ext cx="11436096" cy="2478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C291AD6-73A1-4595-85D9-09C72B495ACB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9BB89-4A5E-4BBF-8B6E-2A0627FE3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213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427" y="9144"/>
            <a:ext cx="2019046" cy="76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427" y="1170432"/>
            <a:ext cx="11177016" cy="5465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1665" y="1165669"/>
            <a:ext cx="11186795" cy="5474970"/>
          </a:xfrm>
          <a:custGeom>
            <a:avLst/>
            <a:gdLst/>
            <a:ahLst/>
            <a:cxnLst/>
            <a:rect l="l" t="t" r="r" b="b"/>
            <a:pathLst>
              <a:path w="11186795" h="5474970">
                <a:moveTo>
                  <a:pt x="0" y="5474589"/>
                </a:moveTo>
                <a:lnTo>
                  <a:pt x="11186541" y="5474589"/>
                </a:lnTo>
                <a:lnTo>
                  <a:pt x="11186541" y="0"/>
                </a:lnTo>
                <a:lnTo>
                  <a:pt x="0" y="0"/>
                </a:lnTo>
                <a:lnTo>
                  <a:pt x="0" y="5474589"/>
                </a:lnTo>
                <a:close/>
              </a:path>
            </a:pathLst>
          </a:custGeom>
          <a:ln w="9525">
            <a:solidFill>
              <a:srgbClr val="1629A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505" rIns="0" bIns="0" rtlCol="0">
            <a:spAutoFit/>
          </a:bodyPr>
          <a:lstStyle/>
          <a:p>
            <a:pPr marL="1463675">
              <a:lnSpc>
                <a:spcPct val="100000"/>
              </a:lnSpc>
            </a:pPr>
            <a:r>
              <a:rPr sz="2000" spc="-20" dirty="0">
                <a:solidFill>
                  <a:srgbClr val="1629A0"/>
                </a:solidFill>
              </a:rPr>
              <a:t>C</a:t>
            </a:r>
            <a:r>
              <a:rPr sz="2000" spc="-5" dirty="0">
                <a:solidFill>
                  <a:srgbClr val="1629A0"/>
                </a:solidFill>
              </a:rPr>
              <a:t>OMPU</a:t>
            </a:r>
            <a:r>
              <a:rPr sz="2000" spc="5" dirty="0">
                <a:solidFill>
                  <a:srgbClr val="1629A0"/>
                </a:solidFill>
              </a:rPr>
              <a:t>T</a:t>
            </a:r>
            <a:r>
              <a:rPr sz="2000" dirty="0">
                <a:solidFill>
                  <a:srgbClr val="1629A0"/>
                </a:solidFill>
              </a:rPr>
              <a:t>ER</a:t>
            </a:r>
            <a:r>
              <a:rPr sz="2000" spc="-40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AIDED</a:t>
            </a:r>
            <a:r>
              <a:rPr sz="2000" spc="-10" dirty="0">
                <a:solidFill>
                  <a:srgbClr val="1629A0"/>
                </a:solidFill>
              </a:rPr>
              <a:t> </a:t>
            </a:r>
            <a:r>
              <a:rPr sz="2000" spc="-105" dirty="0">
                <a:solidFill>
                  <a:srgbClr val="1629A0"/>
                </a:solidFill>
              </a:rPr>
              <a:t>F</a:t>
            </a:r>
            <a:r>
              <a:rPr sz="2000" spc="-30" dirty="0">
                <a:solidFill>
                  <a:srgbClr val="1629A0"/>
                </a:solidFill>
              </a:rPr>
              <a:t>A</a:t>
            </a:r>
            <a:r>
              <a:rPr sz="2000" spc="-5" dirty="0">
                <a:solidFill>
                  <a:srgbClr val="1629A0"/>
                </a:solidFill>
              </a:rPr>
              <a:t>CIL</a:t>
            </a:r>
            <a:r>
              <a:rPr sz="2000" spc="10" dirty="0">
                <a:solidFill>
                  <a:srgbClr val="1629A0"/>
                </a:solidFill>
              </a:rPr>
              <a:t>I</a:t>
            </a:r>
            <a:r>
              <a:rPr sz="2000" spc="-5" dirty="0">
                <a:solidFill>
                  <a:srgbClr val="1629A0"/>
                </a:solidFill>
              </a:rPr>
              <a:t>T</a:t>
            </a:r>
            <a:r>
              <a:rPr sz="2000" dirty="0">
                <a:solidFill>
                  <a:srgbClr val="1629A0"/>
                </a:solidFill>
              </a:rPr>
              <a:t>Y</a:t>
            </a:r>
            <a:r>
              <a:rPr sz="2000" spc="-25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MAN</a:t>
            </a:r>
            <a:r>
              <a:rPr sz="2000" spc="-30" dirty="0">
                <a:solidFill>
                  <a:srgbClr val="1629A0"/>
                </a:solidFill>
              </a:rPr>
              <a:t>A</a:t>
            </a:r>
            <a:r>
              <a:rPr sz="2000" spc="-5" dirty="0">
                <a:solidFill>
                  <a:srgbClr val="1629A0"/>
                </a:solidFill>
              </a:rPr>
              <a:t>G</a:t>
            </a:r>
            <a:r>
              <a:rPr sz="2000" spc="-10" dirty="0">
                <a:solidFill>
                  <a:srgbClr val="1629A0"/>
                </a:solidFill>
              </a:rPr>
              <a:t>E</a:t>
            </a:r>
            <a:r>
              <a:rPr sz="2000" dirty="0">
                <a:solidFill>
                  <a:srgbClr val="1629A0"/>
                </a:solidFill>
              </a:rPr>
              <a:t>ME</a:t>
            </a:r>
            <a:r>
              <a:rPr sz="2000" spc="-5" dirty="0">
                <a:solidFill>
                  <a:srgbClr val="1629A0"/>
                </a:solidFill>
              </a:rPr>
              <a:t>N</a:t>
            </a:r>
            <a:r>
              <a:rPr sz="2000" dirty="0">
                <a:solidFill>
                  <a:srgbClr val="1629A0"/>
                </a:solidFill>
              </a:rPr>
              <a:t>T</a:t>
            </a:r>
            <a:r>
              <a:rPr sz="2000" spc="-20" dirty="0">
                <a:solidFill>
                  <a:srgbClr val="1629A0"/>
                </a:solidFill>
              </a:rPr>
              <a:t> </a:t>
            </a:r>
            <a:r>
              <a:rPr sz="2000" dirty="0">
                <a:solidFill>
                  <a:srgbClr val="1629A0"/>
                </a:solidFill>
              </a:rPr>
              <a:t>(C</a:t>
            </a:r>
            <a:r>
              <a:rPr sz="2000" spc="-10" dirty="0">
                <a:solidFill>
                  <a:srgbClr val="1629A0"/>
                </a:solidFill>
              </a:rPr>
              <a:t>A</a:t>
            </a:r>
            <a:r>
              <a:rPr sz="2000" dirty="0">
                <a:solidFill>
                  <a:srgbClr val="1629A0"/>
                </a:solidFill>
              </a:rPr>
              <a:t>FM) </a:t>
            </a:r>
            <a:r>
              <a:rPr sz="2000" spc="-45" dirty="0">
                <a:solidFill>
                  <a:srgbClr val="1629A0"/>
                </a:solidFill>
              </a:rPr>
              <a:t>S</a:t>
            </a:r>
            <a:r>
              <a:rPr sz="2000" spc="-25" dirty="0">
                <a:solidFill>
                  <a:srgbClr val="1629A0"/>
                </a:solidFill>
              </a:rPr>
              <a:t>YS</a:t>
            </a:r>
            <a:r>
              <a:rPr sz="2000" spc="-5" dirty="0">
                <a:solidFill>
                  <a:srgbClr val="1629A0"/>
                </a:solidFill>
              </a:rPr>
              <a:t>TEM</a:t>
            </a:r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244328" y="345947"/>
            <a:ext cx="1481327" cy="5425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9C277A9-69AF-4260-BC48-9B4A7AF126A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9BB89-4A5E-4BBF-8B6E-2A0627FE31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892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A115D87-98C2-43B3-AB34-5DF745385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4"/>
            <a:ext cx="12192000" cy="68542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13B4C-C5B0-4FAE-B965-77685B82E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726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DE5B86F-12B3-49D8-BB56-C18414112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0D50F0-2539-4F8D-8EE3-7D8D67502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2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3CC0685-368C-47CC-BC40-9F832541A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752F4D-E0AB-43F8-AA3C-1E058296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74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23DF7903-7F13-416F-BD4C-CDB3A26F1B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F74E22-A2B8-4030-A624-F7EFA6E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8630583E-4EE8-48D3-AEDF-5A7B8D6DA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3B2D66-812E-4603-B4E4-FA537AF3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6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DE3AF26-625C-4D51-BF56-9C10ADA64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25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829F29-6D42-48E5-9C06-8A039988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55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036CE0E-A42D-48F5-A45B-5962C7B58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6" name="AutoShape 4">
            <a:extLst>
              <a:ext uri="{FF2B5EF4-FFF2-40B4-BE49-F238E27FC236}">
                <a16:creationId xmlns:a16="http://schemas.microsoft.com/office/drawing/2014/main" id="{C99EC8D7-141D-4D0B-A683-6F0BBB50B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016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84BC39-2F4F-416D-B7EA-31998CB3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89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16B7CFB-A540-48A0-AC2D-6C881C4CA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6"/>
            <a:ext cx="12192000" cy="685700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78394A-255D-45D0-BCAB-6D56A6344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8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90EB23EE-C6F7-4A80-B0BF-FA5354B3F2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8"/>
            <a:ext cx="12192000" cy="6853544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9921D48-8D90-4B7C-BF24-85F9F1B1D21A}"/>
              </a:ext>
            </a:extLst>
          </p:cNvPr>
          <p:cNvSpPr txBox="1"/>
          <p:nvPr/>
        </p:nvSpPr>
        <p:spPr>
          <a:xfrm>
            <a:off x="439883" y="1807488"/>
            <a:ext cx="38339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FFFFFF"/>
                </a:solidFill>
                <a:effectLst/>
              </a:rPr>
              <a:t>Specializes in parking revenue generation, equipment provision and maintenance, staffing and management of various parking needs to </a:t>
            </a: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effectively</a:t>
            </a:r>
            <a:r>
              <a:rPr lang="en-US" sz="1400" b="0" i="0" u="none" strike="noStrike" dirty="0">
                <a:solidFill>
                  <a:srgbClr val="FFFFFF"/>
                </a:solidFill>
                <a:effectLst/>
              </a:rPr>
              <a:t> service the requirements of the facility. </a:t>
            </a:r>
            <a:endParaRPr lang="en-US" sz="1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2528476-6F2D-4A35-88CC-E1E3C263F846}"/>
              </a:ext>
            </a:extLst>
          </p:cNvPr>
          <p:cNvSpPr txBox="1"/>
          <p:nvPr/>
        </p:nvSpPr>
        <p:spPr>
          <a:xfrm>
            <a:off x="624033" y="602238"/>
            <a:ext cx="142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202020204" pitchFamily="34" charset="0"/>
              </a:rPr>
              <a:t>Valet and Parking Services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3EA15E1-EFF5-4878-9BAE-20D1232B19EF}"/>
              </a:ext>
            </a:extLst>
          </p:cNvPr>
          <p:cNvCxnSpPr/>
          <p:nvPr/>
        </p:nvCxnSpPr>
        <p:spPr>
          <a:xfrm>
            <a:off x="439883" y="689432"/>
            <a:ext cx="0" cy="9779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683483D-EAC3-4F1A-BC57-80834DFE79EF}"/>
              </a:ext>
            </a:extLst>
          </p:cNvPr>
          <p:cNvSpPr txBox="1"/>
          <p:nvPr/>
        </p:nvSpPr>
        <p:spPr>
          <a:xfrm>
            <a:off x="4539604" y="602238"/>
            <a:ext cx="1995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202020204" pitchFamily="34" charset="0"/>
              </a:rPr>
              <a:t>Landscaping Maintenance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7390A41-3BD3-46D3-A79D-7431992F7ECD}"/>
              </a:ext>
            </a:extLst>
          </p:cNvPr>
          <p:cNvCxnSpPr>
            <a:cxnSpLocks/>
          </p:cNvCxnSpPr>
          <p:nvPr/>
        </p:nvCxnSpPr>
        <p:spPr>
          <a:xfrm>
            <a:off x="4355455" y="689432"/>
            <a:ext cx="0" cy="605367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A5EFF24-5761-4B93-89C0-6A4C01C37C3F}"/>
              </a:ext>
            </a:extLst>
          </p:cNvPr>
          <p:cNvSpPr txBox="1"/>
          <p:nvPr/>
        </p:nvSpPr>
        <p:spPr>
          <a:xfrm>
            <a:off x="4355455" y="1637467"/>
            <a:ext cx="38339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Specializes  in landscape design, landscape construction, landscape installation, and landscape maintenance. Mowing, mulching, edging, pruning, and other lawn care maintenance duties.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577CC3-7A8C-487E-ADE1-155D4050C5AC}"/>
              </a:ext>
            </a:extLst>
          </p:cNvPr>
          <p:cNvSpPr txBox="1"/>
          <p:nvPr/>
        </p:nvSpPr>
        <p:spPr>
          <a:xfrm>
            <a:off x="458878" y="2827944"/>
            <a:ext cx="383390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Drop off greeting and experience 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Two customer service agents at each location VVIP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Retrieval coordinator in Parking lot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Cashier fixed point of payment</a:t>
            </a:r>
            <a:r>
              <a:rPr lang="en-US" sz="1400" b="0" i="0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​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Day / Night difference in service level?</a:t>
            </a:r>
            <a:endParaRPr lang="en-US" sz="1400" b="0" i="0" dirty="0">
              <a:solidFill>
                <a:srgbClr val="FFFFFF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0BAFAF-F490-4AA1-A6A4-1662516888C7}"/>
              </a:ext>
            </a:extLst>
          </p:cNvPr>
          <p:cNvSpPr txBox="1"/>
          <p:nvPr/>
        </p:nvSpPr>
        <p:spPr>
          <a:xfrm>
            <a:off x="4355455" y="2829661"/>
            <a:ext cx="383390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Do general lawn care duties like groundskeeping, and lawn maintenance including mowing, raking, mulching, weeding, fertilizing, edging, and pruning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Assist your team with customers’ landscape design, landscape construction, landscape installation, and landscape maintenance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Tend to flower beds using a sprinkler or irrigation system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Apply pesticide as needed for weed control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Complete detailed daily reports of work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Advise clients on how to maintain their landscaping design after work is completed</a:t>
            </a:r>
            <a:endParaRPr lang="en-US" sz="1400" b="0" i="0" dirty="0">
              <a:solidFill>
                <a:srgbClr val="FFFFFF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58" name="object 4">
            <a:extLst>
              <a:ext uri="{FF2B5EF4-FFF2-40B4-BE49-F238E27FC236}">
                <a16:creationId xmlns:a16="http://schemas.microsoft.com/office/drawing/2014/main" id="{9F34887D-AB2F-4ABB-8EBE-1943563095DB}"/>
              </a:ext>
            </a:extLst>
          </p:cNvPr>
          <p:cNvSpPr/>
          <p:nvPr/>
        </p:nvSpPr>
        <p:spPr>
          <a:xfrm>
            <a:off x="458878" y="6334920"/>
            <a:ext cx="165009" cy="206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37">
            <a:extLst>
              <a:ext uri="{FF2B5EF4-FFF2-40B4-BE49-F238E27FC236}">
                <a16:creationId xmlns:a16="http://schemas.microsoft.com/office/drawing/2014/main" id="{92B82B46-E865-4CE8-A0CA-0300847944AB}"/>
              </a:ext>
            </a:extLst>
          </p:cNvPr>
          <p:cNvSpPr txBox="1">
            <a:spLocks/>
          </p:cNvSpPr>
          <p:nvPr/>
        </p:nvSpPr>
        <p:spPr>
          <a:xfrm>
            <a:off x="684401" y="6370855"/>
            <a:ext cx="3593465" cy="134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/>
            <a:r>
              <a:rPr lang="en-US" sz="870" spc="45" dirty="0">
                <a:solidFill>
                  <a:schemeClr val="bg1"/>
                </a:solidFill>
              </a:rPr>
              <a:t>NE</a:t>
            </a:r>
            <a:r>
              <a:rPr lang="en-US" sz="870" dirty="0">
                <a:solidFill>
                  <a:schemeClr val="bg1"/>
                </a:solidFill>
              </a:rPr>
              <a:t>W</a:t>
            </a:r>
            <a:r>
              <a:rPr lang="en-US" sz="870" spc="100" dirty="0">
                <a:solidFill>
                  <a:schemeClr val="bg1"/>
                </a:solidFill>
              </a:rPr>
              <a:t> </a:t>
            </a:r>
            <a:r>
              <a:rPr lang="en-US" sz="870" spc="40" dirty="0">
                <a:solidFill>
                  <a:schemeClr val="bg1"/>
                </a:solidFill>
              </a:rPr>
              <a:t>IMAG</a:t>
            </a:r>
            <a:r>
              <a:rPr lang="en-US" sz="870" spc="-10" dirty="0">
                <a:solidFill>
                  <a:schemeClr val="bg1"/>
                </a:solidFill>
              </a:rPr>
              <a:t>E</a:t>
            </a:r>
            <a:r>
              <a:rPr lang="en-US" sz="870" spc="95" dirty="0">
                <a:solidFill>
                  <a:schemeClr val="bg1"/>
                </a:solidFill>
              </a:rPr>
              <a:t> </a:t>
            </a:r>
            <a:r>
              <a:rPr lang="en-US" sz="870" spc="45" dirty="0">
                <a:solidFill>
                  <a:schemeClr val="bg1"/>
                </a:solidFill>
              </a:rPr>
              <a:t>BUILDIN</a:t>
            </a:r>
            <a:r>
              <a:rPr lang="en-US" sz="870" dirty="0">
                <a:solidFill>
                  <a:schemeClr val="bg1"/>
                </a:solidFill>
              </a:rPr>
              <a:t>G</a:t>
            </a:r>
            <a:r>
              <a:rPr lang="en-US" sz="870" spc="100" dirty="0">
                <a:solidFill>
                  <a:schemeClr val="bg1"/>
                </a:solidFill>
              </a:rPr>
              <a:t> </a:t>
            </a:r>
            <a:r>
              <a:rPr lang="en-US" sz="870" spc="50" dirty="0">
                <a:solidFill>
                  <a:schemeClr val="bg1"/>
                </a:solidFill>
              </a:rPr>
              <a:t>SE</a:t>
            </a:r>
            <a:r>
              <a:rPr lang="en-US" sz="870" spc="30" dirty="0">
                <a:solidFill>
                  <a:schemeClr val="bg1"/>
                </a:solidFill>
              </a:rPr>
              <a:t>R</a:t>
            </a:r>
            <a:r>
              <a:rPr lang="en-US" sz="870" spc="40" dirty="0">
                <a:solidFill>
                  <a:schemeClr val="bg1"/>
                </a:solidFill>
              </a:rPr>
              <a:t>VICE</a:t>
            </a:r>
            <a:r>
              <a:rPr lang="en-US" sz="870" spc="-10" dirty="0">
                <a:solidFill>
                  <a:schemeClr val="bg1"/>
                </a:solidFill>
              </a:rPr>
              <a:t>S</a:t>
            </a:r>
            <a:r>
              <a:rPr lang="en-US" sz="870" spc="100" dirty="0">
                <a:solidFill>
                  <a:schemeClr val="bg1"/>
                </a:solidFill>
              </a:rPr>
              <a:t> </a:t>
            </a:r>
            <a:r>
              <a:rPr lang="en-US" sz="870" spc="40" dirty="0">
                <a:solidFill>
                  <a:schemeClr val="bg1"/>
                </a:solidFill>
              </a:rPr>
              <a:t>GUL</a:t>
            </a:r>
            <a:r>
              <a:rPr lang="en-US" sz="870" spc="-10" dirty="0">
                <a:solidFill>
                  <a:schemeClr val="bg1"/>
                </a:solidFill>
              </a:rPr>
              <a:t>F</a:t>
            </a:r>
            <a:r>
              <a:rPr lang="en-US" sz="870" spc="95" dirty="0">
                <a:solidFill>
                  <a:schemeClr val="bg1"/>
                </a:solidFill>
              </a:rPr>
              <a:t> </a:t>
            </a:r>
            <a:r>
              <a:rPr lang="en-US" sz="870" spc="40" dirty="0">
                <a:solidFill>
                  <a:schemeClr val="bg1"/>
                </a:solidFill>
              </a:rPr>
              <a:t>S</a:t>
            </a:r>
            <a:r>
              <a:rPr lang="en-US" sz="870" spc="-35" dirty="0">
                <a:solidFill>
                  <a:schemeClr val="bg1"/>
                </a:solidFill>
              </a:rPr>
              <a:t>T</a:t>
            </a:r>
            <a:r>
              <a:rPr lang="en-US" sz="870" spc="-25" dirty="0">
                <a:solidFill>
                  <a:schemeClr val="bg1"/>
                </a:solidFill>
              </a:rPr>
              <a:t>A</a:t>
            </a:r>
            <a:r>
              <a:rPr lang="en-US" sz="870" spc="40" dirty="0">
                <a:solidFill>
                  <a:schemeClr val="bg1"/>
                </a:solidFill>
              </a:rPr>
              <a:t>TE</a:t>
            </a:r>
            <a:r>
              <a:rPr lang="en-US" sz="870" spc="-10" dirty="0">
                <a:solidFill>
                  <a:schemeClr val="bg1"/>
                </a:solidFill>
              </a:rPr>
              <a:t>S</a:t>
            </a:r>
            <a:r>
              <a:rPr lang="en-US" sz="870" spc="95" dirty="0">
                <a:solidFill>
                  <a:schemeClr val="bg1"/>
                </a:solidFill>
              </a:rPr>
              <a:t> </a:t>
            </a:r>
            <a:r>
              <a:rPr lang="en-US" sz="870" spc="40" dirty="0">
                <a:solidFill>
                  <a:schemeClr val="bg1"/>
                </a:solidFill>
              </a:rPr>
              <a:t>LLC.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E2EBD3C-8D92-4596-929D-2CC33EE4495C}"/>
              </a:ext>
            </a:extLst>
          </p:cNvPr>
          <p:cNvSpPr txBox="1"/>
          <p:nvPr/>
        </p:nvSpPr>
        <p:spPr>
          <a:xfrm>
            <a:off x="8409240" y="594950"/>
            <a:ext cx="1995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badi" panose="020B0604020202020204" pitchFamily="34" charset="0"/>
              </a:rPr>
              <a:t>Pest Control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57C8C4A-1FD3-483D-A3F1-831061E09D03}"/>
              </a:ext>
            </a:extLst>
          </p:cNvPr>
          <p:cNvCxnSpPr>
            <a:cxnSpLocks/>
          </p:cNvCxnSpPr>
          <p:nvPr/>
        </p:nvCxnSpPr>
        <p:spPr>
          <a:xfrm>
            <a:off x="8225091" y="682144"/>
            <a:ext cx="0" cy="36576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DA64D953-1BD1-47E0-87B7-8A55AAF35D47}"/>
              </a:ext>
            </a:extLst>
          </p:cNvPr>
          <p:cNvSpPr txBox="1"/>
          <p:nvPr/>
        </p:nvSpPr>
        <p:spPr>
          <a:xfrm>
            <a:off x="8225091" y="1630179"/>
            <a:ext cx="383390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Specializes in inspects commercial and residential properties for pests and eliminates pests such as rodents, termites, and bed bugs when there is an infestation. </a:t>
            </a:r>
            <a:endParaRPr lang="en-US" sz="1400" dirty="0">
              <a:latin typeface="Gill Sans MT" panose="020B0502020104020203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41C724A-234E-4F5E-905C-4DD72472BD33}"/>
              </a:ext>
            </a:extLst>
          </p:cNvPr>
          <p:cNvSpPr txBox="1"/>
          <p:nvPr/>
        </p:nvSpPr>
        <p:spPr>
          <a:xfrm>
            <a:off x="8225091" y="2761595"/>
            <a:ext cx="383390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Assess customer property to identify warning signs of potential pest problems, such as termites, bed bugs, vermin, rodents, or other unwanted pests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Provide guidance for the best extermination processes for the identified infestation source and whether the process will include pesticide use, mechanical traps, blockages, and/or other pest control methods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Measure area dimensions and mix the correct amount of chemicals in the applicator based on the size of the infested area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Spray the necessary pesticides in appropriate areas of infestation</a:t>
            </a:r>
          </a:p>
          <a:p>
            <a:pPr marL="285750" indent="-285750" algn="l" rtl="0" fontAlgn="base">
              <a:buFont typeface="Wingdings" panose="05000000000000000000" pitchFamily="2" charset="2"/>
              <a:buChar char="Ø"/>
            </a:pPr>
            <a:r>
              <a:rPr lang="en-US" sz="1400" b="0" i="0" u="none" strike="noStrike" dirty="0">
                <a:solidFill>
                  <a:srgbClr val="FFFFFF"/>
                </a:solidFill>
                <a:effectLst/>
                <a:latin typeface="Gill Sans MT" panose="020B0502020104020203" pitchFamily="34" charset="0"/>
              </a:rPr>
              <a:t>Follow safety procedures and product instructions at all times when using fumigants and power spraying equipment, such as wearing protective gear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BF5A45-23A8-49FF-A64E-1A759B83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BB89-4A5E-4BBF-8B6E-2A0627FE3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46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365</Words>
  <Application>Microsoft Macintosh PowerPoint</Application>
  <PresentationFormat>Widescreen</PresentationFormat>
  <Paragraphs>42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Abadi</vt:lpstr>
      <vt:lpstr>Arial</vt:lpstr>
      <vt:lpstr>Calibri</vt:lpstr>
      <vt:lpstr>Calibri Light</vt:lpstr>
      <vt:lpstr>Gill Sans MT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AIDED FACILITY MANAGEMENT (CAFM) SYSTEM</vt:lpstr>
      <vt:lpstr>COMPUTER AIDED FACILITY MANAGEMENT (CAFM) SYSTEM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Fresnel Caparanga</dc:creator>
  <cp:lastModifiedBy>Microsoft Office User</cp:lastModifiedBy>
  <cp:revision>9</cp:revision>
  <dcterms:created xsi:type="dcterms:W3CDTF">2022-04-04T06:45:19Z</dcterms:created>
  <dcterms:modified xsi:type="dcterms:W3CDTF">2022-05-02T05:51:10Z</dcterms:modified>
</cp:coreProperties>
</file>